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429132"/>
            <a:ext cx="7815659" cy="134167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Основные понятия общей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геоинформатики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b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Введение. Понятие информационных технологий и</a:t>
            </a:r>
            <a:b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информационных систем. Понятие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геоинформатики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 </a:t>
            </a:r>
            <a:r>
              <a:rPr 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геоинформационных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систем. Источники данных и их типы</a:t>
            </a:r>
            <a:endParaRPr lang="ru-RU" sz="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26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836712"/>
            <a:ext cx="3312486" cy="757888"/>
          </a:xfrm>
        </p:spPr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3600401" cy="547260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Информационные технологии, включают в себе работу с огромными массивами информации, оперативность и доступность, широкое распространение и масштабируемость в разных условиях. Все это приводит к тому, что большое число специалистов и пользователей из различных направлений и областей деятельности, в той или иной мере их освоили или находятся на стадии освоения и внедрения в свою работу.</a:t>
            </a:r>
          </a:p>
          <a:p>
            <a:endParaRPr lang="ru-RU" dirty="0"/>
          </a:p>
        </p:txBody>
      </p:sp>
      <p:pic>
        <p:nvPicPr>
          <p:cNvPr id="1026" name="Picture 2" descr="C:\Users\Еркош\Desktop\учеба Магистратура\2 СЕМЕСТР\Байтак\лекции домашка\лекция 1\картинки\1346700945_internet-concept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3389362" cy="33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2716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75788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00808"/>
            <a:ext cx="4392488" cy="46805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совокупность знаний о фактических данных и зависимостях между ними; «сведения, являющиеся объектом некоторых операций: передачи, распределения, преобразования, хранения или непосредственного использования</a:t>
            </a:r>
            <a:r>
              <a:rPr lang="ru-RU" dirty="0" smtClean="0"/>
              <a:t>»</a:t>
            </a:r>
          </a:p>
          <a:p>
            <a:r>
              <a:rPr lang="ru-RU" dirty="0"/>
              <a:t>в вычислительной технике: данные, подлежащие вводу в компьютер, обрабатываемые на нем и выдаваемые пользователю</a:t>
            </a:r>
          </a:p>
        </p:txBody>
      </p:sp>
      <p:pic>
        <p:nvPicPr>
          <p:cNvPr id="2050" name="Picture 2" descr="C:\Users\Еркош\Desktop\учеба Магистратура\2 СЕМЕСТР\Байтак\лекции домашка\лекция 1\картинки\6Tyo8g8R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76872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868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024744" cy="685880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44824"/>
            <a:ext cx="6777317" cy="889324"/>
          </a:xfrm>
        </p:spPr>
        <p:txBody>
          <a:bodyPr/>
          <a:lstStyle/>
          <a:p>
            <a:r>
              <a:rPr lang="ru-RU" dirty="0"/>
              <a:t>это группа взаимосвязанных элементов и процессов</a:t>
            </a:r>
          </a:p>
        </p:txBody>
      </p:sp>
      <p:pic>
        <p:nvPicPr>
          <p:cNvPr id="3074" name="Picture 2" descr="C:\Users\Еркош\Desktop\учеба Магистратура\2 СЕМЕСТР\Байтак\лекции домашка\лекция 1\картинки\1392043595_shutterstock_11271045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80927"/>
            <a:ext cx="47625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628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Геоинформационная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3"/>
            <a:ext cx="7416940" cy="889323"/>
          </a:xfrm>
        </p:spPr>
        <p:txBody>
          <a:bodyPr>
            <a:normAutofit fontScale="92500"/>
          </a:bodyPr>
          <a:lstStyle/>
          <a:p>
            <a:r>
              <a:rPr lang="ru-RU" dirty="0"/>
              <a:t>это информационная система, использующая географически координированные данные</a:t>
            </a:r>
          </a:p>
        </p:txBody>
      </p:sp>
      <p:pic>
        <p:nvPicPr>
          <p:cNvPr id="4098" name="Picture 2" descr="C:\Users\Еркош\Desktop\учеба Магистратура\2 СЕМЕСТР\Байтак\лекции домашка\лекция 1\картинки\intern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12976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507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 географически координированным данным </a:t>
            </a:r>
            <a:r>
              <a:rPr lang="ru-RU" sz="3200" dirty="0" smtClean="0"/>
              <a:t>относятся: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Географические широта и долгота; </a:t>
            </a:r>
          </a:p>
          <a:p>
            <a:r>
              <a:rPr lang="ru-RU" dirty="0"/>
              <a:t>- Прямоугольные координаты X и Y; </a:t>
            </a:r>
          </a:p>
          <a:p>
            <a:r>
              <a:rPr lang="ru-RU" dirty="0"/>
              <a:t>- Почтовые адреса; </a:t>
            </a:r>
          </a:p>
          <a:p>
            <a:r>
              <a:rPr lang="ru-RU" dirty="0"/>
              <a:t>- Почтовые индексы и иные коды, идентифицирующие предварительно разграниченные участки территории; </a:t>
            </a:r>
          </a:p>
          <a:p>
            <a:r>
              <a:rPr lang="ru-RU" dirty="0"/>
              <a:t>- Местоположение, зафиксированное на карте.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001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2041306"/>
              </p:ext>
            </p:extLst>
          </p:nvPr>
        </p:nvGraphicFramePr>
        <p:xfrm>
          <a:off x="623194" y="980728"/>
          <a:ext cx="7897611" cy="5016227"/>
        </p:xfrm>
        <a:graphic>
          <a:graphicData uri="http://schemas.openxmlformats.org/presentationml/2006/ole">
            <p:oleObj spid="_x0000_s5132" name="Picture" r:id="rId3" imgW="5740908" imgH="3653028" progId="Word.Picture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9334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1143000"/>
          </a:xfrm>
        </p:spPr>
        <p:txBody>
          <a:bodyPr>
            <a:normAutofit/>
          </a:bodyPr>
          <a:lstStyle/>
          <a:p>
            <a:r>
              <a:rPr lang="ru-RU" sz="3200" dirty="0"/>
              <a:t>Что безусловно отличает ГИС от иных информационных систем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Обеспечивает взаимосвязь между любыми количественными и качественными характеристиками географических объектов и явлений, представленных в базе данных в виде точек, линий, площадей и равномерных сеток; </a:t>
            </a:r>
          </a:p>
          <a:p>
            <a:pPr lvl="0"/>
            <a:r>
              <a:rPr lang="ru-RU" dirty="0"/>
              <a:t>Содержит алгоритмы анализа </a:t>
            </a:r>
            <a:r>
              <a:rPr lang="ru-RU" dirty="0" err="1"/>
              <a:t>пространственно</a:t>
            </a:r>
            <a:r>
              <a:rPr lang="ru-RU" dirty="0"/>
              <a:t> координированных данных; </a:t>
            </a:r>
          </a:p>
          <a:p>
            <a:r>
              <a:rPr lang="ru-RU" dirty="0"/>
              <a:t>3) </a:t>
            </a:r>
            <a:r>
              <a:rPr lang="ru-RU" dirty="0" err="1"/>
              <a:t>Пространственно</a:t>
            </a:r>
            <a:r>
              <a:rPr lang="ru-RU" dirty="0"/>
              <a:t> организованная и </a:t>
            </a:r>
            <a:r>
              <a:rPr lang="ru-RU" dirty="0" err="1"/>
              <a:t>пространственно</a:t>
            </a:r>
            <a:r>
              <a:rPr lang="ru-RU" dirty="0"/>
              <a:t> «мыслящая». </a:t>
            </a:r>
            <a:br>
              <a:rPr lang="ru-RU" dirty="0"/>
            </a:br>
            <a:r>
              <a:rPr lang="ru-RU" dirty="0"/>
              <a:t>Почему о ГИС так много говорят и считают их столь важными?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843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541864"/>
          </a:xfrm>
        </p:spPr>
        <p:txBody>
          <a:bodyPr>
            <a:normAutofit fontScale="90000"/>
          </a:bodyPr>
          <a:lstStyle/>
          <a:p>
            <a:r>
              <a:rPr lang="ru-RU" dirty="0"/>
              <a:t>Источники данных и их типы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3" y="2323652"/>
            <a:ext cx="3672524" cy="3508977"/>
          </a:xfrm>
        </p:spPr>
        <p:txBody>
          <a:bodyPr/>
          <a:lstStyle/>
          <a:p>
            <a:r>
              <a:rPr lang="ru-RU" dirty="0"/>
              <a:t>картографические,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статистические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аэрокосмические </a:t>
            </a:r>
            <a:endParaRPr lang="ru-RU" dirty="0"/>
          </a:p>
        </p:txBody>
      </p:sp>
      <p:pic>
        <p:nvPicPr>
          <p:cNvPr id="6146" name="Picture 2" descr="C:\Users\Еркош\Desktop\учеба Магистратура\2 СЕМЕСТР\Байтак\лекции домашка\лекция 1\картинки\map-treasure-island-28157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5799"/>
            <a:ext cx="1490141" cy="184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Еркош\Desktop\учеба Магистратура\2 СЕМЕСТР\Байтак\лекции домашка\лекция 1\картинки\data-analysis-and-statistics-icon-vector-material-157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9087" y="3212976"/>
            <a:ext cx="1899042" cy="137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Еркош\Desktop\учеба Магистратура\2 СЕМЕСТР\Байтак\лекции домашка\лекция 1\картинки\спутник-земли-68298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3144"/>
            <a:ext cx="2044824" cy="153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6110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материалы дистанционного зондирования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Они объединяют все типы данных, получаемых с носителей космического (пилотируемые орбитальные станции, корабли многоразового использования типа ”ШАТТЛ”, автономные спутниковые съемочные системы и т.п.)  и авиационного базирования (самолеты, вертолеты и </a:t>
            </a:r>
            <a:r>
              <a:rPr lang="ru-RU" dirty="0" err="1"/>
              <a:t>микроавиационные</a:t>
            </a:r>
            <a:r>
              <a:rPr lang="ru-RU" dirty="0"/>
              <a:t> радиоуправляемые аппараты), и составляют значительную часть дистанционных данных (</a:t>
            </a:r>
            <a:r>
              <a:rPr lang="ru-RU" dirty="0" err="1"/>
              <a:t>remotely</a:t>
            </a:r>
            <a:r>
              <a:rPr lang="ru-RU" dirty="0"/>
              <a:t> </a:t>
            </a:r>
            <a:r>
              <a:rPr lang="ru-RU" dirty="0" err="1"/>
              <a:t>sensed</a:t>
            </a:r>
            <a:r>
              <a:rPr lang="ru-RU" dirty="0"/>
              <a:t> </a:t>
            </a:r>
            <a:r>
              <a:rPr lang="ru-RU" dirty="0" err="1"/>
              <a:t>data</a:t>
            </a:r>
            <a:r>
              <a:rPr lang="ru-RU" dirty="0"/>
              <a:t>) как антонима контактных (прежде всего наземных) видов съемок, способов получения данных измерительными системами в условиях физического контакта с объектами съемки</a:t>
            </a:r>
          </a:p>
        </p:txBody>
      </p:sp>
    </p:spTree>
    <p:extLst>
      <p:ext uri="{BB962C8B-B14F-4D97-AF65-F5344CB8AC3E}">
        <p14:creationId xmlns:p14="http://schemas.microsoft.com/office/powerpoint/2010/main" xmlns="" val="4026112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ркош\Desktop\учеба Магистратура\2 СЕМЕСТР\Байтак\лекции домашка\лекция 1\картинки\ZALA-AERO-GROUP-Foto-UA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52936"/>
            <a:ext cx="42862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Материалы аэрофотосъемки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3" y="2323652"/>
            <a:ext cx="3744531" cy="350897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используются в основном для топографического картографирования, также широко применяется в геологии, в лесном хозяйстве, при инвентаризации земель. Космические снимки начали поступать с 60-х годов и к настоящему времени их фонд исчисляется десятками миллионов.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553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80928"/>
            <a:ext cx="7024744" cy="11430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7377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</TotalTime>
  <Words>357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Остин</vt:lpstr>
      <vt:lpstr>Picture</vt:lpstr>
      <vt:lpstr>Основные понятия общей геоинформатики. Введение. Понятие информационных технологий и информационных систем. Понятие геоинформатики и геоинформационных систем. Источники данных и их типы</vt:lpstr>
      <vt:lpstr>Введение</vt:lpstr>
      <vt:lpstr>ИНФОРМАЦИЯ</vt:lpstr>
      <vt:lpstr>Система</vt:lpstr>
      <vt:lpstr>Геоинформационная система</vt:lpstr>
      <vt:lpstr>К географически координированным данным относятся:</vt:lpstr>
      <vt:lpstr>Слайд 7</vt:lpstr>
      <vt:lpstr>Что безусловно отличает ГИС от иных информационных систем?</vt:lpstr>
      <vt:lpstr>Источники данных и их типы</vt:lpstr>
      <vt:lpstr>материалы дистанционного зондирования</vt:lpstr>
      <vt:lpstr>Материалы аэрофотосъемки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общей геоинформатики</dc:title>
  <dc:creator>Erkosh</dc:creator>
  <cp:lastModifiedBy>Ganat</cp:lastModifiedBy>
  <cp:revision>20</cp:revision>
  <dcterms:created xsi:type="dcterms:W3CDTF">2016-02-25T14:03:26Z</dcterms:created>
  <dcterms:modified xsi:type="dcterms:W3CDTF">2020-09-09T08:32:01Z</dcterms:modified>
</cp:coreProperties>
</file>